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"/>
  </p:notesMasterIdLst>
  <p:sldIdLst>
    <p:sldId id="379" r:id="rId2"/>
    <p:sldId id="398" r:id="rId3"/>
    <p:sldId id="399" r:id="rId4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00"/>
    <a:srgbClr val="FA3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EB17351-314F-4AA5-BEB9-3E75EC9DFA1E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9928726F-3C82-4D51-8AB1-4592608DB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75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76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56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91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19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52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4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0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9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93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58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C92B-0D02-4FEF-ABAA-ED4FCB89C1D3}" type="datetimeFigureOut">
              <a:rPr lang="fr-FR" smtClean="0"/>
              <a:t>20/06/2023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E77E-3D46-431E-B065-F329A54510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4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471353" y="407941"/>
            <a:ext cx="9830195" cy="51249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un pacte en faveur de la haie … </a:t>
            </a:r>
            <a:endParaRPr lang="fr-FR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20634" y="1146402"/>
            <a:ext cx="119111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2000" dirty="0" smtClean="0"/>
              <a:t>Préoccupé par la baisse continue des linéaires de haie, le MASA a commandé une </a:t>
            </a:r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mission au CGAAER. </a:t>
            </a:r>
          </a:p>
          <a:p>
            <a:pPr lvl="2"/>
            <a:endParaRPr lang="fr-FR" sz="2000" dirty="0" smtClean="0">
              <a:cs typeface="Times New Roman" panose="02020603050405020304" pitchFamily="18" charset="0"/>
            </a:endParaRPr>
          </a:p>
          <a:p>
            <a:pPr lvl="2"/>
            <a:r>
              <a:rPr lang="fr-FR" sz="2000" dirty="0" smtClean="0">
                <a:cs typeface="Times New Roman" panose="02020603050405020304" pitchFamily="18" charset="0"/>
              </a:rPr>
              <a:t>Le rapport </a:t>
            </a:r>
            <a:r>
              <a:rPr lang="fr-FR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"haies, levier de la planification écologique </a:t>
            </a:r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», </a:t>
            </a:r>
            <a:r>
              <a:rPr lang="fr-FR" sz="2000" dirty="0" smtClean="0">
                <a:cs typeface="Times New Roman" panose="02020603050405020304" pitchFamily="18" charset="0"/>
              </a:rPr>
              <a:t>disponible</a:t>
            </a:r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cs typeface="Times New Roman" panose="02020603050405020304" pitchFamily="18" charset="0"/>
              </a:rPr>
              <a:t>depuis fin avril, confirme l’ampleur de la disparition des haies, soit </a:t>
            </a:r>
            <a:r>
              <a:rPr lang="fr-FR" sz="2000" dirty="0" smtClean="0">
                <a:solidFill>
                  <a:prstClr val="black"/>
                </a:solidFill>
              </a:rPr>
              <a:t>23 </a:t>
            </a:r>
            <a:r>
              <a:rPr lang="fr-FR" sz="2000" dirty="0">
                <a:solidFill>
                  <a:prstClr val="black"/>
                </a:solidFill>
              </a:rPr>
              <a:t>500 km/an ont disparu entre 2017 et 2021 (</a:t>
            </a:r>
            <a:r>
              <a:rPr lang="fr-FR" sz="2000" dirty="0" err="1">
                <a:solidFill>
                  <a:prstClr val="black"/>
                </a:solidFill>
              </a:rPr>
              <a:t>Solagro</a:t>
            </a:r>
            <a:r>
              <a:rPr lang="fr-FR" sz="2000" dirty="0">
                <a:solidFill>
                  <a:prstClr val="black"/>
                </a:solidFill>
              </a:rPr>
              <a:t>-AFAC</a:t>
            </a:r>
            <a:r>
              <a:rPr lang="fr-FR" sz="2000" dirty="0" smtClean="0">
                <a:solidFill>
                  <a:prstClr val="black"/>
                </a:solidFill>
              </a:rPr>
              <a:t>) et ce, malgré 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Les multiples bénéfices écologiques, agronomiques et économiques; </a:t>
            </a:r>
            <a:endParaRPr lang="fr-FR" sz="20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La règlementation censée les protéger (par ex : la conditionnalité) 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L’implication des collectivités et autres acteurs pour soutenir les plantations ;</a:t>
            </a:r>
            <a:endParaRPr lang="fr-FR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2"/>
            <a:endParaRPr lang="fr-FR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2"/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Par ex, en NA :  </a:t>
            </a:r>
            <a:r>
              <a:rPr lang="fr-FR" sz="2000" dirty="0" smtClean="0">
                <a:cs typeface="Times New Roman" panose="02020603050405020304" pitchFamily="18" charset="0"/>
              </a:rPr>
              <a:t>dispositif </a:t>
            </a:r>
            <a:r>
              <a:rPr lang="fr-FR" sz="2000" dirty="0">
                <a:cs typeface="Times New Roman" panose="02020603050405020304" pitchFamily="18" charset="0"/>
              </a:rPr>
              <a:t>« plantons des haies » </a:t>
            </a:r>
            <a:r>
              <a:rPr lang="fr-FR" sz="2000" dirty="0" smtClean="0">
                <a:cs typeface="Times New Roman" panose="02020603050405020304" pitchFamily="18" charset="0"/>
              </a:rPr>
              <a:t>de France Relance (2021-2022) </a:t>
            </a:r>
          </a:p>
          <a:p>
            <a:pPr lvl="2"/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Et </a:t>
            </a:r>
            <a:r>
              <a:rPr lang="fr-FR" sz="2000" dirty="0" smtClean="0">
                <a:cs typeface="Times New Roman" panose="02020603050405020304" pitchFamily="18" charset="0"/>
              </a:rPr>
              <a:t>dispositif de la Région «</a:t>
            </a:r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 </a:t>
            </a:r>
            <a:r>
              <a:rPr lang="fr-FR" sz="2000" dirty="0"/>
              <a:t> Arbres &amp; Agriculture en Nouvelle-Aquitaine »</a:t>
            </a:r>
            <a:endParaRPr lang="fr-FR" sz="2000" dirty="0" smtClean="0"/>
          </a:p>
          <a:p>
            <a:pPr lvl="2"/>
            <a:r>
              <a:rPr lang="fr-FR" sz="2000" dirty="0"/>
              <a:t>	</a:t>
            </a:r>
            <a:endParaRPr lang="fr-FR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2"/>
            <a:r>
              <a:rPr lang="fr-FR" sz="2000" dirty="0" smtClean="0">
                <a:cs typeface="Times New Roman" panose="02020603050405020304" pitchFamily="18" charset="0"/>
              </a:rPr>
              <a:t>Pour </a:t>
            </a:r>
            <a:r>
              <a:rPr lang="fr-FR" sz="2000" dirty="0">
                <a:cs typeface="Times New Roman" panose="02020603050405020304" pitchFamily="18" charset="0"/>
              </a:rPr>
              <a:t>inverser le phénomène de disparition des </a:t>
            </a:r>
            <a:r>
              <a:rPr lang="fr-FR" sz="2000" dirty="0" smtClean="0">
                <a:cs typeface="Times New Roman" panose="02020603050405020304" pitchFamily="18" charset="0"/>
              </a:rPr>
              <a:t>haies, </a:t>
            </a:r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la mission CGAAER </a:t>
            </a:r>
            <a:r>
              <a:rPr lang="fr-FR" sz="2000" dirty="0" smtClean="0">
                <a:cs typeface="Times New Roman" panose="02020603050405020304" pitchFamily="18" charset="0"/>
              </a:rPr>
              <a:t>propose 4 pistes d’action 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cs typeface="Times New Roman" panose="02020603050405020304" pitchFamily="18" charset="0"/>
              </a:rPr>
              <a:t>Importance de la connaissance de la haie</a:t>
            </a:r>
            <a:r>
              <a:rPr lang="fr-FR" sz="1900" dirty="0">
                <a:cs typeface="Times New Roman" panose="02020603050405020304" pitchFamily="18" charset="0"/>
              </a:rPr>
              <a:t>,</a:t>
            </a:r>
            <a:r>
              <a:rPr lang="fr-FR" sz="1900" dirty="0" smtClean="0"/>
              <a:t> suivi des </a:t>
            </a:r>
            <a:r>
              <a:rPr lang="fr-FR" sz="1900" dirty="0"/>
              <a:t>linéaires </a:t>
            </a:r>
            <a:r>
              <a:rPr lang="fr-FR" sz="1900" dirty="0" smtClean="0"/>
              <a:t>et de la formation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fr-FR" sz="1900" dirty="0" smtClean="0"/>
              <a:t>Nécessité </a:t>
            </a:r>
            <a:r>
              <a:rPr lang="fr-FR" sz="1900" dirty="0"/>
              <a:t>de projets de </a:t>
            </a:r>
            <a:r>
              <a:rPr lang="fr-FR" sz="1900" dirty="0" smtClean="0"/>
              <a:t>filières de </a:t>
            </a:r>
            <a:r>
              <a:rPr lang="fr-FR" sz="1900" dirty="0"/>
              <a:t>haies gérées durablement et valorisées </a:t>
            </a:r>
            <a:r>
              <a:rPr lang="fr-FR" sz="1900" dirty="0" smtClean="0"/>
              <a:t>économiquement</a:t>
            </a:r>
            <a:r>
              <a:rPr lang="fr-FR" sz="1900" dirty="0"/>
              <a:t> </a:t>
            </a:r>
            <a:r>
              <a:rPr lang="fr-FR" sz="1900" dirty="0" smtClean="0"/>
              <a:t>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fr-FR" sz="1900" dirty="0" smtClean="0"/>
              <a:t>Réaffirmation </a:t>
            </a:r>
            <a:r>
              <a:rPr lang="fr-FR" sz="1900" dirty="0"/>
              <a:t>de la haie comme objet </a:t>
            </a:r>
            <a:r>
              <a:rPr lang="fr-FR" sz="1900" dirty="0" smtClean="0"/>
              <a:t>agro-écologique</a:t>
            </a:r>
            <a:r>
              <a:rPr lang="fr-FR" sz="1900" dirty="0"/>
              <a:t>, qui doit être gérée durablement </a:t>
            </a:r>
            <a:endParaRPr lang="fr-FR" sz="1900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fr-FR" sz="1900" dirty="0"/>
              <a:t>A</a:t>
            </a:r>
            <a:r>
              <a:rPr lang="fr-FR" sz="1900" dirty="0" smtClean="0"/>
              <a:t>ccompagnement </a:t>
            </a:r>
            <a:r>
              <a:rPr lang="fr-FR" sz="1900" dirty="0"/>
              <a:t>par </a:t>
            </a:r>
            <a:r>
              <a:rPr lang="fr-FR" sz="1900" dirty="0" smtClean="0"/>
              <a:t>l’Etat du </a:t>
            </a:r>
            <a:r>
              <a:rPr lang="fr-FR" sz="1900" dirty="0"/>
              <a:t>déploiement et de la gestion durable de haie dans les territoires.</a:t>
            </a:r>
          </a:p>
          <a:p>
            <a:pPr lvl="2"/>
            <a:r>
              <a:rPr lang="fr-FR" sz="2000" dirty="0" smtClean="0">
                <a:cs typeface="Times New Roman" panose="02020603050405020304" pitchFamily="18" charset="0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 lvl="2"/>
            <a:r>
              <a:rPr lang="fr-FR" sz="20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AutoShape 2" descr="Bottes en caoutchouc à dessin à la main style doodle isolé sur fond blanc.  Illustration du contour vectoriel du brut. Signez l'élément de jardinage de  chaussures Image Vectorielle Stock - Alamy"/>
          <p:cNvSpPr>
            <a:spLocks noChangeAspect="1" noChangeArrowheads="1"/>
          </p:cNvSpPr>
          <p:nvPr/>
        </p:nvSpPr>
        <p:spPr bwMode="auto">
          <a:xfrm>
            <a:off x="155575" y="-852488"/>
            <a:ext cx="18478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080" y="2597150"/>
            <a:ext cx="3228051" cy="18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8971" y="800851"/>
            <a:ext cx="1139199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fr-FR" sz="2200" dirty="0">
              <a:cs typeface="Times New Roman" panose="02020603050405020304" pitchFamily="18" charset="0"/>
            </a:endParaRPr>
          </a:p>
          <a:p>
            <a:pPr lvl="2"/>
            <a:r>
              <a:rPr lang="fr-FR" sz="2000" dirty="0" smtClean="0">
                <a:cs typeface="Times New Roman" panose="02020603050405020304" pitchFamily="18" charset="0"/>
              </a:rPr>
              <a:t>Suite à cette mission, </a:t>
            </a:r>
            <a:r>
              <a:rPr lang="fr-FR" sz="2000" dirty="0">
                <a:cs typeface="Times New Roman" panose="02020603050405020304" pitchFamily="18" charset="0"/>
              </a:rPr>
              <a:t>l</a:t>
            </a:r>
            <a:r>
              <a:rPr lang="fr-FR" sz="2000" dirty="0" smtClean="0">
                <a:cs typeface="Times New Roman" panose="02020603050405020304" pitchFamily="18" charset="0"/>
              </a:rPr>
              <a:t>ancement d’une </a:t>
            </a:r>
            <a:r>
              <a:rPr lang="fr-FR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concertation nationale </a:t>
            </a:r>
            <a:r>
              <a:rPr lang="fr-FR" sz="2000" dirty="0" smtClean="0">
                <a:cs typeface="Times New Roman" panose="02020603050405020304" pitchFamily="18" charset="0"/>
              </a:rPr>
              <a:t>pour </a:t>
            </a:r>
            <a:r>
              <a:rPr lang="fr-FR" sz="2000" dirty="0">
                <a:cs typeface="Times New Roman" panose="02020603050405020304" pitchFamily="18" charset="0"/>
              </a:rPr>
              <a:t>construire un </a:t>
            </a:r>
            <a:r>
              <a:rPr lang="fr-FR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« pacte en faveur de la haie </a:t>
            </a:r>
            <a:r>
              <a:rPr lang="fr-F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»</a:t>
            </a:r>
            <a:r>
              <a:rPr lang="fr-FR" sz="2000" dirty="0"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cs typeface="Times New Roman" panose="02020603050405020304" pitchFamily="18" charset="0"/>
              </a:rPr>
              <a:t>(plus largement l’agroforesterie, dans les territoires ruraux)</a:t>
            </a:r>
            <a:endParaRPr lang="fr-FR" sz="2000" dirty="0" smtClean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lvl="2"/>
            <a:endParaRPr lang="fr-FR" sz="2000" dirty="0" smtClean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anose="02020603050405020304" pitchFamily="18" charset="0"/>
              </a:rPr>
              <a:t>10 mai : Atelier de lancement par les </a:t>
            </a:r>
            <a:r>
              <a:rPr lang="fr-FR" sz="2000" dirty="0" smtClean="0">
                <a:cs typeface="Times New Roman" panose="02020603050405020304" pitchFamily="18" charset="0"/>
              </a:rPr>
              <a:t>Ministres</a:t>
            </a:r>
          </a:p>
          <a:p>
            <a:pPr lvl="3"/>
            <a:endParaRPr lang="fr-FR" sz="2000" dirty="0">
              <a:cs typeface="Times New Roman" panose="0202060305040502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anose="02020603050405020304" pitchFamily="18" charset="0"/>
              </a:rPr>
              <a:t>3 réunions thématiques : </a:t>
            </a:r>
            <a:endParaRPr lang="fr-FR" sz="2000" dirty="0" smtClean="0"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cs typeface="Times New Roman" panose="02020603050405020304" pitchFamily="18" charset="0"/>
              </a:rPr>
              <a:t>Connaissance et </a:t>
            </a:r>
            <a:r>
              <a:rPr lang="fr-FR" sz="2000" dirty="0">
                <a:cs typeface="Times New Roman" panose="02020603050405020304" pitchFamily="18" charset="0"/>
              </a:rPr>
              <a:t>savoir </a:t>
            </a:r>
            <a:r>
              <a:rPr lang="fr-FR" sz="2000" dirty="0" smtClean="0">
                <a:cs typeface="Times New Roman" panose="02020603050405020304" pitchFamily="18" charset="0"/>
              </a:rPr>
              <a:t> (outil de suivi, formation) 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fr-FR" sz="2000" dirty="0">
                <a:cs typeface="Times New Roman" panose="02020603050405020304" pitchFamily="18" charset="0"/>
              </a:rPr>
              <a:t>F</a:t>
            </a:r>
            <a:r>
              <a:rPr lang="fr-FR" sz="2000" dirty="0" smtClean="0">
                <a:cs typeface="Times New Roman" panose="02020603050405020304" pitchFamily="18" charset="0"/>
              </a:rPr>
              <a:t>ilière </a:t>
            </a:r>
            <a:r>
              <a:rPr lang="fr-FR" sz="2000" dirty="0">
                <a:cs typeface="Times New Roman" panose="02020603050405020304" pitchFamily="18" charset="0"/>
              </a:rPr>
              <a:t>locale </a:t>
            </a:r>
            <a:endParaRPr lang="fr-FR" sz="2000" dirty="0" smtClean="0"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cs typeface="Times New Roman" panose="02020603050405020304" pitchFamily="18" charset="0"/>
              </a:rPr>
              <a:t>La haie</a:t>
            </a:r>
            <a:r>
              <a:rPr lang="fr-FR" sz="2000" dirty="0">
                <a:cs typeface="Times New Roman" panose="02020603050405020304" pitchFamily="18" charset="0"/>
              </a:rPr>
              <a:t>, objet durable </a:t>
            </a:r>
            <a:endParaRPr lang="fr-FR" sz="2000" dirty="0" smtClean="0">
              <a:cs typeface="Times New Roman" panose="02020603050405020304" pitchFamily="18" charset="0"/>
            </a:endParaRPr>
          </a:p>
          <a:p>
            <a:pPr lvl="4"/>
            <a:endParaRPr lang="fr-FR" sz="2000" dirty="0">
              <a:cs typeface="Times New Roman" panose="0202060305040502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anose="02020603050405020304" pitchFamily="18" charset="0"/>
              </a:rPr>
              <a:t>Atelier de </a:t>
            </a:r>
            <a:r>
              <a:rPr lang="fr-FR" sz="2000" dirty="0" smtClean="0">
                <a:cs typeface="Times New Roman" panose="02020603050405020304" pitchFamily="18" charset="0"/>
              </a:rPr>
              <a:t>synthèse et de conclusion et annonce du Pacte en faveur de la haie</a:t>
            </a:r>
          </a:p>
          <a:p>
            <a:pPr lvl="3"/>
            <a:endParaRPr lang="fr-FR" sz="2000" dirty="0">
              <a:cs typeface="Times New Roman" panose="02020603050405020304" pitchFamily="18" charset="0"/>
            </a:endParaRPr>
          </a:p>
          <a:p>
            <a:pPr lvl="2"/>
            <a:r>
              <a:rPr lang="fr-FR" sz="2000" dirty="0" smtClean="0">
                <a:cs typeface="Times New Roman" panose="02020603050405020304" pitchFamily="18" charset="0"/>
              </a:rPr>
              <a:t>Animation d’un plan d’action régional impliquant tous les acteurs concernés ?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000" dirty="0">
              <a:cs typeface="Times New Roman" panose="02020603050405020304" pitchFamily="18" charset="0"/>
            </a:endParaRPr>
          </a:p>
          <a:p>
            <a:pPr lvl="2"/>
            <a:endParaRPr lang="fr-FR" sz="2000" dirty="0" smtClean="0">
              <a:cs typeface="Times New Roman" panose="02020603050405020304" pitchFamily="18" charset="0"/>
            </a:endParaRPr>
          </a:p>
          <a:p>
            <a:pPr lvl="2"/>
            <a:endParaRPr lang="fr-FR" sz="2000" dirty="0" smtClean="0">
              <a:cs typeface="Times New Roman" panose="02020603050405020304" pitchFamily="18" charset="0"/>
            </a:endParaRPr>
          </a:p>
          <a:p>
            <a:pPr lvl="2"/>
            <a:endParaRPr lang="fr-FR" sz="2000" dirty="0" smtClean="0">
              <a:cs typeface="Times New Roman" panose="02020603050405020304" pitchFamily="18" charset="0"/>
            </a:endParaRPr>
          </a:p>
          <a:p>
            <a:pPr lvl="2"/>
            <a:endParaRPr lang="fr-FR" sz="2800" dirty="0" smtClean="0">
              <a:solidFill>
                <a:srgbClr val="0070C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lvl="2"/>
            <a:r>
              <a:rPr lang="fr-FR" sz="22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AutoShape 2" descr="Bottes en caoutchouc à dessin à la main style doodle isolé sur fond blanc.  Illustration du contour vectoriel du brut. Signez l'élément de jardinage de  chaussures Image Vectorielle Stock - Alamy"/>
          <p:cNvSpPr>
            <a:spLocks noChangeAspect="1" noChangeArrowheads="1"/>
          </p:cNvSpPr>
          <p:nvPr/>
        </p:nvSpPr>
        <p:spPr bwMode="auto">
          <a:xfrm>
            <a:off x="155575" y="-852488"/>
            <a:ext cx="18478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1353" y="407941"/>
            <a:ext cx="9830195" cy="51249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un pacte en faveur de la haie … </a:t>
            </a:r>
            <a:endParaRPr lang="fr-FR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885" y="1517319"/>
            <a:ext cx="3086663" cy="23120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78971" y="5323694"/>
            <a:ext cx="12534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fr-FR" sz="2400" i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Marc </a:t>
            </a:r>
            <a:r>
              <a:rPr lang="fr-FR" sz="2400" i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Fesneau</a:t>
            </a:r>
            <a:r>
              <a:rPr lang="fr-FR" sz="2400" i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souhaite aboutir à l’issue de ce travail de concertation, à la rédaction d’un Pacte  qui permettra de repositionner la haie et l’agroforesterie comme un élément essentiel de notre patrimoine, à développer, protéger et valoriser </a:t>
            </a:r>
            <a:endParaRPr lang="fr-FR" sz="2400" dirty="0">
              <a:solidFill>
                <a:srgbClr val="0070C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ottes en caoutchouc à dessin à la main style doodle isolé sur fond blanc.  Illustration du contour vectoriel du brut. Signez l'élément de jardinage de  chaussures Image Vectorielle Stock - Alamy"/>
          <p:cNvSpPr>
            <a:spLocks noChangeAspect="1" noChangeArrowheads="1"/>
          </p:cNvSpPr>
          <p:nvPr/>
        </p:nvSpPr>
        <p:spPr bwMode="auto">
          <a:xfrm>
            <a:off x="155575" y="-852488"/>
            <a:ext cx="18478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52064" y="3012105"/>
            <a:ext cx="87982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ronde n°2 : Comment pérenniser les haies en Nouvelle Aquitaine ?</a:t>
            </a:r>
          </a:p>
          <a:p>
            <a:pPr algn="ctr"/>
            <a:endParaRPr lang="fr-FR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de Pierre-Marie Moreau, directeur de </a:t>
            </a:r>
            <a:r>
              <a:rPr lang="fr-FR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Prom’haie</a:t>
            </a:r>
            <a:endParaRPr lang="fr-F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Témoignage </a:t>
            </a:r>
            <a:r>
              <a:rPr lang="fr-FR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d’Eric</a:t>
            </a:r>
            <a:r>
              <a:rPr lang="fr-FR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Germond, éleveur en Charente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59" y="290285"/>
            <a:ext cx="3483429" cy="2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17690</TotalTime>
  <Words>383</Words>
  <Application>Microsoft Office PowerPoint</Application>
  <PresentationFormat>Grand écran</PresentationFormat>
  <Paragraphs>44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hors AURA</dc:title>
  <dc:creator>Sabine LUSSERT</dc:creator>
  <cp:lastModifiedBy>Severine ETCHESSAHAR</cp:lastModifiedBy>
  <cp:revision>643</cp:revision>
  <cp:lastPrinted>2023-06-19T14:31:41Z</cp:lastPrinted>
  <dcterms:created xsi:type="dcterms:W3CDTF">2021-01-08T10:17:22Z</dcterms:created>
  <dcterms:modified xsi:type="dcterms:W3CDTF">2023-06-20T03:45:29Z</dcterms:modified>
</cp:coreProperties>
</file>